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07E"/>
    <a:srgbClr val="FBD805"/>
    <a:srgbClr val="283980"/>
    <a:srgbClr val="384FB2"/>
    <a:srgbClr val="423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63E2A-1252-47AB-A02E-ECCFB32374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DFD461D-F04F-4A75-AE2E-6642173E8C40}">
      <dgm:prSet phldrT="[Текст]"/>
      <dgm:spPr>
        <a:solidFill>
          <a:srgbClr val="33407E"/>
        </a:solidFill>
      </dgm:spPr>
      <dgm:t>
        <a:bodyPr/>
        <a:lstStyle/>
        <a:p>
          <a:r>
            <a:rPr lang="ru-RU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Наименование организации</a:t>
          </a:r>
          <a:endParaRPr lang="ru-RU" dirty="0"/>
        </a:p>
      </dgm:t>
    </dgm:pt>
    <dgm:pt modelId="{267DD56C-0E1B-4D59-B736-D5E925C68676}" type="parTrans" cxnId="{DD028C71-50A9-42DC-9903-0CF2338E6E56}">
      <dgm:prSet/>
      <dgm:spPr/>
      <dgm:t>
        <a:bodyPr/>
        <a:lstStyle/>
        <a:p>
          <a:endParaRPr lang="ru-RU"/>
        </a:p>
      </dgm:t>
    </dgm:pt>
    <dgm:pt modelId="{540E5845-EF41-411D-8CD6-A697B188CB35}" type="sibTrans" cxnId="{DD028C71-50A9-42DC-9903-0CF2338E6E56}">
      <dgm:prSet/>
      <dgm:spPr>
        <a:solidFill>
          <a:srgbClr val="33407E"/>
        </a:solidFill>
      </dgm:spPr>
      <dgm:t>
        <a:bodyPr/>
        <a:lstStyle/>
        <a:p>
          <a:endParaRPr lang="ru-RU"/>
        </a:p>
      </dgm:t>
    </dgm:pt>
    <dgm:pt modelId="{0A272199-D895-4029-901E-03600E46E272}">
      <dgm:prSet phldrT="[Текст]"/>
      <dgm:spPr>
        <a:solidFill>
          <a:srgbClr val="33407E"/>
        </a:solidFill>
      </dgm:spPr>
      <dgm:t>
        <a:bodyPr/>
        <a:lstStyle/>
        <a:p>
          <a:r>
            <a:rPr lang="ru-RU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Общие сведения</a:t>
          </a:r>
          <a:endParaRPr lang="ru-RU" dirty="0"/>
        </a:p>
      </dgm:t>
    </dgm:pt>
    <dgm:pt modelId="{9F72CC53-FF11-496F-A922-73EC5691A5F7}" type="parTrans" cxnId="{ABC2161C-7D34-4F1A-AB21-8114D655CAEA}">
      <dgm:prSet/>
      <dgm:spPr/>
      <dgm:t>
        <a:bodyPr/>
        <a:lstStyle/>
        <a:p>
          <a:endParaRPr lang="ru-RU"/>
        </a:p>
      </dgm:t>
    </dgm:pt>
    <dgm:pt modelId="{57514912-D86B-4800-9870-AD8AB67242B3}" type="sibTrans" cxnId="{ABC2161C-7D34-4F1A-AB21-8114D655CAEA}">
      <dgm:prSet/>
      <dgm:spPr/>
      <dgm:t>
        <a:bodyPr/>
        <a:lstStyle/>
        <a:p>
          <a:endParaRPr lang="ru-RU"/>
        </a:p>
      </dgm:t>
    </dgm:pt>
    <dgm:pt modelId="{8E91D724-2033-4821-9D32-85EA89027C6B}">
      <dgm:prSet phldrT="[Текст]"/>
      <dgm:spPr>
        <a:solidFill>
          <a:srgbClr val="33407E"/>
        </a:solidFill>
      </dgm:spPr>
      <dgm:t>
        <a:bodyPr/>
        <a:lstStyle/>
        <a:p>
          <a:r>
            <a:rPr lang="ru-RU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Сведения </a:t>
          </a:r>
          <a:br>
            <a:rPr lang="ru-RU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</a:br>
          <a:r>
            <a:rPr lang="ru-RU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о документах</a:t>
          </a:r>
          <a:endParaRPr lang="ru-RU" dirty="0"/>
        </a:p>
      </dgm:t>
    </dgm:pt>
    <dgm:pt modelId="{F0C65F78-F003-47F3-ACDA-DE47CD1BBEDA}" type="parTrans" cxnId="{A7113F4C-D1A6-44AF-9291-944E6D4BA6F7}">
      <dgm:prSet/>
      <dgm:spPr/>
      <dgm:t>
        <a:bodyPr/>
        <a:lstStyle/>
        <a:p>
          <a:endParaRPr lang="ru-RU"/>
        </a:p>
      </dgm:t>
    </dgm:pt>
    <dgm:pt modelId="{F125ADB1-5A41-4677-B67D-AA4F88102092}" type="sibTrans" cxnId="{A7113F4C-D1A6-44AF-9291-944E6D4BA6F7}">
      <dgm:prSet/>
      <dgm:spPr/>
      <dgm:t>
        <a:bodyPr/>
        <a:lstStyle/>
        <a:p>
          <a:endParaRPr lang="ru-RU"/>
        </a:p>
      </dgm:t>
    </dgm:pt>
    <dgm:pt modelId="{0916602A-CE01-45E6-95F2-B363BF4C6563}">
      <dgm:prSet phldrT="[Текст]"/>
      <dgm:spPr>
        <a:solidFill>
          <a:srgbClr val="33407E"/>
        </a:solidFill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Условия хранения документов</a:t>
          </a:r>
          <a:endParaRPr lang="ru-RU" dirty="0"/>
        </a:p>
      </dgm:t>
    </dgm:pt>
    <dgm:pt modelId="{303EA240-896F-4D5F-8086-5E9E10EB94C0}" type="parTrans" cxnId="{E760CC61-6CCC-4569-9F9D-C7F3D2B71FD0}">
      <dgm:prSet/>
      <dgm:spPr/>
      <dgm:t>
        <a:bodyPr/>
        <a:lstStyle/>
        <a:p>
          <a:endParaRPr lang="ru-RU"/>
        </a:p>
      </dgm:t>
    </dgm:pt>
    <dgm:pt modelId="{A15F7B90-C0D1-44FC-ABE0-D719412510C4}" type="sibTrans" cxnId="{E760CC61-6CCC-4569-9F9D-C7F3D2B71FD0}">
      <dgm:prSet/>
      <dgm:spPr/>
      <dgm:t>
        <a:bodyPr/>
        <a:lstStyle/>
        <a:p>
          <a:endParaRPr lang="ru-RU"/>
        </a:p>
      </dgm:t>
    </dgm:pt>
    <dgm:pt modelId="{94DA1225-7E67-46E2-A430-7B35EB1EC6D1}">
      <dgm:prSet phldrT="[Текст]"/>
      <dgm:spPr>
        <a:solidFill>
          <a:srgbClr val="33407E"/>
        </a:solidFill>
      </dgm:spPr>
      <dgm:t>
        <a:bodyPr/>
        <a:lstStyle/>
        <a:p>
          <a:r>
            <a:rPr lang="ru-RU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Кадры</a:t>
          </a:r>
          <a:endParaRPr lang="ru-RU" dirty="0"/>
        </a:p>
      </dgm:t>
    </dgm:pt>
    <dgm:pt modelId="{AC667230-DCD2-42C6-8309-C3AC8872D121}" type="parTrans" cxnId="{6F861EC6-A145-4BCD-B914-F6DB26545605}">
      <dgm:prSet/>
      <dgm:spPr/>
      <dgm:t>
        <a:bodyPr/>
        <a:lstStyle/>
        <a:p>
          <a:endParaRPr lang="ru-RU"/>
        </a:p>
      </dgm:t>
    </dgm:pt>
    <dgm:pt modelId="{95442C6B-7FB4-4ECE-BE90-1D37A54BD75A}" type="sibTrans" cxnId="{6F861EC6-A145-4BCD-B914-F6DB26545605}">
      <dgm:prSet/>
      <dgm:spPr/>
      <dgm:t>
        <a:bodyPr/>
        <a:lstStyle/>
        <a:p>
          <a:endParaRPr lang="ru-RU"/>
        </a:p>
      </dgm:t>
    </dgm:pt>
    <dgm:pt modelId="{204D2F4B-070C-43CA-9C93-991B4322271A}" type="pres">
      <dgm:prSet presAssocID="{AFA63E2A-1252-47AB-A02E-ECCFB32374F8}" presName="Name0" presStyleCnt="0">
        <dgm:presLayoutVars>
          <dgm:chMax val="7"/>
          <dgm:chPref val="7"/>
          <dgm:dir/>
        </dgm:presLayoutVars>
      </dgm:prSet>
      <dgm:spPr/>
    </dgm:pt>
    <dgm:pt modelId="{870DDEE5-6F0E-42CC-8C70-7C65BE05CBF3}" type="pres">
      <dgm:prSet presAssocID="{AFA63E2A-1252-47AB-A02E-ECCFB32374F8}" presName="Name1" presStyleCnt="0"/>
      <dgm:spPr/>
    </dgm:pt>
    <dgm:pt modelId="{BA694774-76F6-4D80-94EE-5E68E02D314E}" type="pres">
      <dgm:prSet presAssocID="{AFA63E2A-1252-47AB-A02E-ECCFB32374F8}" presName="cycle" presStyleCnt="0"/>
      <dgm:spPr/>
    </dgm:pt>
    <dgm:pt modelId="{44119A83-E266-429B-85FC-8CEBB0D95020}" type="pres">
      <dgm:prSet presAssocID="{AFA63E2A-1252-47AB-A02E-ECCFB32374F8}" presName="srcNode" presStyleLbl="node1" presStyleIdx="0" presStyleCnt="5"/>
      <dgm:spPr/>
    </dgm:pt>
    <dgm:pt modelId="{B86CF934-84C2-449F-88D7-1EFD11438111}" type="pres">
      <dgm:prSet presAssocID="{AFA63E2A-1252-47AB-A02E-ECCFB32374F8}" presName="conn" presStyleLbl="parChTrans1D2" presStyleIdx="0" presStyleCnt="1"/>
      <dgm:spPr/>
    </dgm:pt>
    <dgm:pt modelId="{1D0FEC1D-0CE3-49D6-BF22-340EDE0BEA83}" type="pres">
      <dgm:prSet presAssocID="{AFA63E2A-1252-47AB-A02E-ECCFB32374F8}" presName="extraNode" presStyleLbl="node1" presStyleIdx="0" presStyleCnt="5"/>
      <dgm:spPr/>
    </dgm:pt>
    <dgm:pt modelId="{2658B5E5-E663-4AB7-A5E1-09326598913A}" type="pres">
      <dgm:prSet presAssocID="{AFA63E2A-1252-47AB-A02E-ECCFB32374F8}" presName="dstNode" presStyleLbl="node1" presStyleIdx="0" presStyleCnt="5"/>
      <dgm:spPr/>
    </dgm:pt>
    <dgm:pt modelId="{12DE6136-E31D-4899-9F3C-A588EFBBD62A}" type="pres">
      <dgm:prSet presAssocID="{1DFD461D-F04F-4A75-AE2E-6642173E8C4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2D5BA-B270-45EA-B297-252A83DE0DA3}" type="pres">
      <dgm:prSet presAssocID="{1DFD461D-F04F-4A75-AE2E-6642173E8C40}" presName="accent_1" presStyleCnt="0"/>
      <dgm:spPr/>
    </dgm:pt>
    <dgm:pt modelId="{BBBA351A-1B40-42DF-94EC-600C476859E7}" type="pres">
      <dgm:prSet presAssocID="{1DFD461D-F04F-4A75-AE2E-6642173E8C40}" presName="accentRepeatNode" presStyleLbl="solidFgAcc1" presStyleIdx="0" presStyleCnt="5"/>
      <dgm:spPr>
        <a:solidFill>
          <a:schemeClr val="bg1"/>
        </a:solidFill>
        <a:ln>
          <a:solidFill>
            <a:srgbClr val="33407E"/>
          </a:solidFill>
        </a:ln>
      </dgm:spPr>
    </dgm:pt>
    <dgm:pt modelId="{A92313C6-D626-47BB-9DDB-4B886AB53887}" type="pres">
      <dgm:prSet presAssocID="{0A272199-D895-4029-901E-03600E46E27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A1569-9C28-498F-B38F-7623E5E48A15}" type="pres">
      <dgm:prSet presAssocID="{0A272199-D895-4029-901E-03600E46E272}" presName="accent_2" presStyleCnt="0"/>
      <dgm:spPr/>
    </dgm:pt>
    <dgm:pt modelId="{BD34B81E-81D0-430F-9B04-CBEA08FD610C}" type="pres">
      <dgm:prSet presAssocID="{0A272199-D895-4029-901E-03600E46E272}" presName="accentRepeatNode" presStyleLbl="solidFgAcc1" presStyleIdx="1" presStyleCnt="5"/>
      <dgm:spPr>
        <a:solidFill>
          <a:schemeClr val="bg1"/>
        </a:solidFill>
        <a:ln>
          <a:solidFill>
            <a:srgbClr val="33407E"/>
          </a:solidFill>
        </a:ln>
      </dgm:spPr>
    </dgm:pt>
    <dgm:pt modelId="{693322A8-4326-4A34-9039-73AD89020BEE}" type="pres">
      <dgm:prSet presAssocID="{8E91D724-2033-4821-9D32-85EA89027C6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B9951-F5F2-46EE-81CB-CBB96BE009CE}" type="pres">
      <dgm:prSet presAssocID="{8E91D724-2033-4821-9D32-85EA89027C6B}" presName="accent_3" presStyleCnt="0"/>
      <dgm:spPr/>
    </dgm:pt>
    <dgm:pt modelId="{A60B26A5-13B7-4316-9D85-75585030F3EA}" type="pres">
      <dgm:prSet presAssocID="{8E91D724-2033-4821-9D32-85EA89027C6B}" presName="accentRepeatNode" presStyleLbl="solidFgAcc1" presStyleIdx="2" presStyleCnt="5"/>
      <dgm:spPr>
        <a:solidFill>
          <a:schemeClr val="bg1"/>
        </a:solidFill>
        <a:ln>
          <a:solidFill>
            <a:srgbClr val="33407E"/>
          </a:solidFill>
        </a:ln>
      </dgm:spPr>
    </dgm:pt>
    <dgm:pt modelId="{5CC3A361-52FC-4A9A-B78D-7E6F412E2EB6}" type="pres">
      <dgm:prSet presAssocID="{94DA1225-7E67-46E2-A430-7B35EB1EC6D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45835-4CD8-4706-96D2-D4D8EDFBD0E0}" type="pres">
      <dgm:prSet presAssocID="{94DA1225-7E67-46E2-A430-7B35EB1EC6D1}" presName="accent_4" presStyleCnt="0"/>
      <dgm:spPr/>
    </dgm:pt>
    <dgm:pt modelId="{77F7D121-A675-47AD-92C6-8C6755A7FFE6}" type="pres">
      <dgm:prSet presAssocID="{94DA1225-7E67-46E2-A430-7B35EB1EC6D1}" presName="accentRepeatNode" presStyleLbl="solidFgAcc1" presStyleIdx="3" presStyleCnt="5"/>
      <dgm:spPr>
        <a:solidFill>
          <a:schemeClr val="bg1"/>
        </a:solidFill>
        <a:ln>
          <a:solidFill>
            <a:srgbClr val="33407E"/>
          </a:solidFill>
        </a:ln>
      </dgm:spPr>
    </dgm:pt>
    <dgm:pt modelId="{06C827A2-F1FD-48D4-93D6-24A0753E86C6}" type="pres">
      <dgm:prSet presAssocID="{0916602A-CE01-45E6-95F2-B363BF4C656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14482-8B27-4228-AB4E-61D548C82B2D}" type="pres">
      <dgm:prSet presAssocID="{0916602A-CE01-45E6-95F2-B363BF4C6563}" presName="accent_5" presStyleCnt="0"/>
      <dgm:spPr/>
    </dgm:pt>
    <dgm:pt modelId="{DB8D3D1D-C652-4D51-BE09-3FD903F28511}" type="pres">
      <dgm:prSet presAssocID="{0916602A-CE01-45E6-95F2-B363BF4C6563}" presName="accentRepeatNode" presStyleLbl="solidFgAcc1" presStyleIdx="4" presStyleCnt="5"/>
      <dgm:spPr>
        <a:solidFill>
          <a:schemeClr val="bg1"/>
        </a:solidFill>
        <a:ln>
          <a:solidFill>
            <a:srgbClr val="33407E"/>
          </a:solidFill>
        </a:ln>
      </dgm:spPr>
    </dgm:pt>
  </dgm:ptLst>
  <dgm:cxnLst>
    <dgm:cxn modelId="{166BF9CC-789B-4205-9734-C4F715E9810D}" type="presOf" srcId="{8E91D724-2033-4821-9D32-85EA89027C6B}" destId="{693322A8-4326-4A34-9039-73AD89020BEE}" srcOrd="0" destOrd="0" presId="urn:microsoft.com/office/officeart/2008/layout/VerticalCurvedList"/>
    <dgm:cxn modelId="{6F861EC6-A145-4BCD-B914-F6DB26545605}" srcId="{AFA63E2A-1252-47AB-A02E-ECCFB32374F8}" destId="{94DA1225-7E67-46E2-A430-7B35EB1EC6D1}" srcOrd="3" destOrd="0" parTransId="{AC667230-DCD2-42C6-8309-C3AC8872D121}" sibTransId="{95442C6B-7FB4-4ECE-BE90-1D37A54BD75A}"/>
    <dgm:cxn modelId="{E2616BDB-23C1-4746-A97E-9DC0278F1544}" type="presOf" srcId="{540E5845-EF41-411D-8CD6-A697B188CB35}" destId="{B86CF934-84C2-449F-88D7-1EFD11438111}" srcOrd="0" destOrd="0" presId="urn:microsoft.com/office/officeart/2008/layout/VerticalCurvedList"/>
    <dgm:cxn modelId="{DD028C71-50A9-42DC-9903-0CF2338E6E56}" srcId="{AFA63E2A-1252-47AB-A02E-ECCFB32374F8}" destId="{1DFD461D-F04F-4A75-AE2E-6642173E8C40}" srcOrd="0" destOrd="0" parTransId="{267DD56C-0E1B-4D59-B736-D5E925C68676}" sibTransId="{540E5845-EF41-411D-8CD6-A697B188CB35}"/>
    <dgm:cxn modelId="{CFBDE221-7264-4103-87D8-190D05FCA657}" type="presOf" srcId="{0916602A-CE01-45E6-95F2-B363BF4C6563}" destId="{06C827A2-F1FD-48D4-93D6-24A0753E86C6}" srcOrd="0" destOrd="0" presId="urn:microsoft.com/office/officeart/2008/layout/VerticalCurvedList"/>
    <dgm:cxn modelId="{A7113F4C-D1A6-44AF-9291-944E6D4BA6F7}" srcId="{AFA63E2A-1252-47AB-A02E-ECCFB32374F8}" destId="{8E91D724-2033-4821-9D32-85EA89027C6B}" srcOrd="2" destOrd="0" parTransId="{F0C65F78-F003-47F3-ACDA-DE47CD1BBEDA}" sibTransId="{F125ADB1-5A41-4677-B67D-AA4F88102092}"/>
    <dgm:cxn modelId="{8499855A-487C-4B2E-8D0F-73E750FD67C9}" type="presOf" srcId="{94DA1225-7E67-46E2-A430-7B35EB1EC6D1}" destId="{5CC3A361-52FC-4A9A-B78D-7E6F412E2EB6}" srcOrd="0" destOrd="0" presId="urn:microsoft.com/office/officeart/2008/layout/VerticalCurvedList"/>
    <dgm:cxn modelId="{43EE6FDB-1627-4764-ABBF-E5EE75DD2293}" type="presOf" srcId="{1DFD461D-F04F-4A75-AE2E-6642173E8C40}" destId="{12DE6136-E31D-4899-9F3C-A588EFBBD62A}" srcOrd="0" destOrd="0" presId="urn:microsoft.com/office/officeart/2008/layout/VerticalCurvedList"/>
    <dgm:cxn modelId="{E760CC61-6CCC-4569-9F9D-C7F3D2B71FD0}" srcId="{AFA63E2A-1252-47AB-A02E-ECCFB32374F8}" destId="{0916602A-CE01-45E6-95F2-B363BF4C6563}" srcOrd="4" destOrd="0" parTransId="{303EA240-896F-4D5F-8086-5E9E10EB94C0}" sibTransId="{A15F7B90-C0D1-44FC-ABE0-D719412510C4}"/>
    <dgm:cxn modelId="{74DB3AF5-E2D1-4019-A0EA-771FE496A231}" type="presOf" srcId="{0A272199-D895-4029-901E-03600E46E272}" destId="{A92313C6-D626-47BB-9DDB-4B886AB53887}" srcOrd="0" destOrd="0" presId="urn:microsoft.com/office/officeart/2008/layout/VerticalCurvedList"/>
    <dgm:cxn modelId="{ABC2161C-7D34-4F1A-AB21-8114D655CAEA}" srcId="{AFA63E2A-1252-47AB-A02E-ECCFB32374F8}" destId="{0A272199-D895-4029-901E-03600E46E272}" srcOrd="1" destOrd="0" parTransId="{9F72CC53-FF11-496F-A922-73EC5691A5F7}" sibTransId="{57514912-D86B-4800-9870-AD8AB67242B3}"/>
    <dgm:cxn modelId="{91C20A39-F4E9-4986-B869-3B8FD626B992}" type="presOf" srcId="{AFA63E2A-1252-47AB-A02E-ECCFB32374F8}" destId="{204D2F4B-070C-43CA-9C93-991B4322271A}" srcOrd="0" destOrd="0" presId="urn:microsoft.com/office/officeart/2008/layout/VerticalCurvedList"/>
    <dgm:cxn modelId="{8DADE81B-6EB3-4598-BF4B-BE5CC557C728}" type="presParOf" srcId="{204D2F4B-070C-43CA-9C93-991B4322271A}" destId="{870DDEE5-6F0E-42CC-8C70-7C65BE05CBF3}" srcOrd="0" destOrd="0" presId="urn:microsoft.com/office/officeart/2008/layout/VerticalCurvedList"/>
    <dgm:cxn modelId="{BFE8B68D-E70C-4A1B-B377-0FDA4B4461D4}" type="presParOf" srcId="{870DDEE5-6F0E-42CC-8C70-7C65BE05CBF3}" destId="{BA694774-76F6-4D80-94EE-5E68E02D314E}" srcOrd="0" destOrd="0" presId="urn:microsoft.com/office/officeart/2008/layout/VerticalCurvedList"/>
    <dgm:cxn modelId="{82C37455-36B8-46B1-AB26-BBC82A20CFBF}" type="presParOf" srcId="{BA694774-76F6-4D80-94EE-5E68E02D314E}" destId="{44119A83-E266-429B-85FC-8CEBB0D95020}" srcOrd="0" destOrd="0" presId="urn:microsoft.com/office/officeart/2008/layout/VerticalCurvedList"/>
    <dgm:cxn modelId="{D72423C5-856C-4B3E-9417-99D189AA64BB}" type="presParOf" srcId="{BA694774-76F6-4D80-94EE-5E68E02D314E}" destId="{B86CF934-84C2-449F-88D7-1EFD11438111}" srcOrd="1" destOrd="0" presId="urn:microsoft.com/office/officeart/2008/layout/VerticalCurvedList"/>
    <dgm:cxn modelId="{18841A13-B8DB-41F4-A7F5-0DD78DDB5A20}" type="presParOf" srcId="{BA694774-76F6-4D80-94EE-5E68E02D314E}" destId="{1D0FEC1D-0CE3-49D6-BF22-340EDE0BEA83}" srcOrd="2" destOrd="0" presId="urn:microsoft.com/office/officeart/2008/layout/VerticalCurvedList"/>
    <dgm:cxn modelId="{12E22BAD-918D-45C7-A268-4375A4E2C7EE}" type="presParOf" srcId="{BA694774-76F6-4D80-94EE-5E68E02D314E}" destId="{2658B5E5-E663-4AB7-A5E1-09326598913A}" srcOrd="3" destOrd="0" presId="urn:microsoft.com/office/officeart/2008/layout/VerticalCurvedList"/>
    <dgm:cxn modelId="{7BBFE5B6-F787-4160-9A2D-02E13D775995}" type="presParOf" srcId="{870DDEE5-6F0E-42CC-8C70-7C65BE05CBF3}" destId="{12DE6136-E31D-4899-9F3C-A588EFBBD62A}" srcOrd="1" destOrd="0" presId="urn:microsoft.com/office/officeart/2008/layout/VerticalCurvedList"/>
    <dgm:cxn modelId="{7A699CC4-D972-4AF9-8C7E-7E6C20652FAC}" type="presParOf" srcId="{870DDEE5-6F0E-42CC-8C70-7C65BE05CBF3}" destId="{1462D5BA-B270-45EA-B297-252A83DE0DA3}" srcOrd="2" destOrd="0" presId="urn:microsoft.com/office/officeart/2008/layout/VerticalCurvedList"/>
    <dgm:cxn modelId="{1B6826A3-D5EB-4362-82D7-E9234025CA88}" type="presParOf" srcId="{1462D5BA-B270-45EA-B297-252A83DE0DA3}" destId="{BBBA351A-1B40-42DF-94EC-600C476859E7}" srcOrd="0" destOrd="0" presId="urn:microsoft.com/office/officeart/2008/layout/VerticalCurvedList"/>
    <dgm:cxn modelId="{264356E5-4CEC-44F5-8349-009357078B66}" type="presParOf" srcId="{870DDEE5-6F0E-42CC-8C70-7C65BE05CBF3}" destId="{A92313C6-D626-47BB-9DDB-4B886AB53887}" srcOrd="3" destOrd="0" presId="urn:microsoft.com/office/officeart/2008/layout/VerticalCurvedList"/>
    <dgm:cxn modelId="{B9EBBA0F-97CB-43E9-BF8F-F432A6CB522C}" type="presParOf" srcId="{870DDEE5-6F0E-42CC-8C70-7C65BE05CBF3}" destId="{213A1569-9C28-498F-B38F-7623E5E48A15}" srcOrd="4" destOrd="0" presId="urn:microsoft.com/office/officeart/2008/layout/VerticalCurvedList"/>
    <dgm:cxn modelId="{8EAE3C17-228A-4905-B9CC-DFB3259AC60B}" type="presParOf" srcId="{213A1569-9C28-498F-B38F-7623E5E48A15}" destId="{BD34B81E-81D0-430F-9B04-CBEA08FD610C}" srcOrd="0" destOrd="0" presId="urn:microsoft.com/office/officeart/2008/layout/VerticalCurvedList"/>
    <dgm:cxn modelId="{7C3B4EF5-8A2D-4D6B-BC9D-06ABE1F39A9B}" type="presParOf" srcId="{870DDEE5-6F0E-42CC-8C70-7C65BE05CBF3}" destId="{693322A8-4326-4A34-9039-73AD89020BEE}" srcOrd="5" destOrd="0" presId="urn:microsoft.com/office/officeart/2008/layout/VerticalCurvedList"/>
    <dgm:cxn modelId="{2862E4C6-8A7A-46CF-9310-A78D763E2780}" type="presParOf" srcId="{870DDEE5-6F0E-42CC-8C70-7C65BE05CBF3}" destId="{301B9951-F5F2-46EE-81CB-CBB96BE009CE}" srcOrd="6" destOrd="0" presId="urn:microsoft.com/office/officeart/2008/layout/VerticalCurvedList"/>
    <dgm:cxn modelId="{2034160E-3C7D-4ED8-A478-045249441F74}" type="presParOf" srcId="{301B9951-F5F2-46EE-81CB-CBB96BE009CE}" destId="{A60B26A5-13B7-4316-9D85-75585030F3EA}" srcOrd="0" destOrd="0" presId="urn:microsoft.com/office/officeart/2008/layout/VerticalCurvedList"/>
    <dgm:cxn modelId="{92067DBF-C720-4056-8E8D-B811AFBCDEDC}" type="presParOf" srcId="{870DDEE5-6F0E-42CC-8C70-7C65BE05CBF3}" destId="{5CC3A361-52FC-4A9A-B78D-7E6F412E2EB6}" srcOrd="7" destOrd="0" presId="urn:microsoft.com/office/officeart/2008/layout/VerticalCurvedList"/>
    <dgm:cxn modelId="{05B3F4C4-E624-42D1-A323-7CF991927B70}" type="presParOf" srcId="{870DDEE5-6F0E-42CC-8C70-7C65BE05CBF3}" destId="{0C345835-4CD8-4706-96D2-D4D8EDFBD0E0}" srcOrd="8" destOrd="0" presId="urn:microsoft.com/office/officeart/2008/layout/VerticalCurvedList"/>
    <dgm:cxn modelId="{6DA5C576-9460-4431-969E-811C2F279700}" type="presParOf" srcId="{0C345835-4CD8-4706-96D2-D4D8EDFBD0E0}" destId="{77F7D121-A675-47AD-92C6-8C6755A7FFE6}" srcOrd="0" destOrd="0" presId="urn:microsoft.com/office/officeart/2008/layout/VerticalCurvedList"/>
    <dgm:cxn modelId="{FB580E9E-9EF6-46C1-BF23-A8E7D7A18727}" type="presParOf" srcId="{870DDEE5-6F0E-42CC-8C70-7C65BE05CBF3}" destId="{06C827A2-F1FD-48D4-93D6-24A0753E86C6}" srcOrd="9" destOrd="0" presId="urn:microsoft.com/office/officeart/2008/layout/VerticalCurvedList"/>
    <dgm:cxn modelId="{6B7201A0-FAD6-4414-8B6C-C66452D14DF6}" type="presParOf" srcId="{870DDEE5-6F0E-42CC-8C70-7C65BE05CBF3}" destId="{A2314482-8B27-4228-AB4E-61D548C82B2D}" srcOrd="10" destOrd="0" presId="urn:microsoft.com/office/officeart/2008/layout/VerticalCurvedList"/>
    <dgm:cxn modelId="{10508FC5-DAFA-4793-937D-04BC3BF8A690}" type="presParOf" srcId="{A2314482-8B27-4228-AB4E-61D548C82B2D}" destId="{DB8D3D1D-C652-4D51-BE09-3FD903F285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CF934-84C2-449F-88D7-1EFD11438111}">
      <dsp:nvSpPr>
        <dsp:cNvPr id="0" name=""/>
        <dsp:cNvSpPr/>
      </dsp:nvSpPr>
      <dsp:spPr>
        <a:xfrm>
          <a:off x="-5342054" y="248473"/>
          <a:ext cx="6361052" cy="6361052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solidFill>
          <a:srgbClr val="33407E"/>
        </a:solidFill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E6136-E31D-4899-9F3C-A588EFBBD62A}">
      <dsp:nvSpPr>
        <dsp:cNvPr id="0" name=""/>
        <dsp:cNvSpPr/>
      </dsp:nvSpPr>
      <dsp:spPr>
        <a:xfrm>
          <a:off x="445608" y="1361766"/>
          <a:ext cx="3268678" cy="590800"/>
        </a:xfrm>
        <a:prstGeom prst="rect">
          <a:avLst/>
        </a:prstGeom>
        <a:solidFill>
          <a:srgbClr val="33407E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894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Наименование организации</a:t>
          </a:r>
          <a:endParaRPr lang="ru-RU" sz="1800" kern="1200" dirty="0"/>
        </a:p>
      </dsp:txBody>
      <dsp:txXfrm>
        <a:off x="445608" y="1361766"/>
        <a:ext cx="3268678" cy="590800"/>
      </dsp:txXfrm>
    </dsp:sp>
    <dsp:sp modelId="{BBBA351A-1B40-42DF-94EC-600C476859E7}">
      <dsp:nvSpPr>
        <dsp:cNvPr id="0" name=""/>
        <dsp:cNvSpPr/>
      </dsp:nvSpPr>
      <dsp:spPr>
        <a:xfrm>
          <a:off x="76358" y="1287916"/>
          <a:ext cx="738500" cy="73850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3340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313C6-D626-47BB-9DDB-4B886AB53887}">
      <dsp:nvSpPr>
        <dsp:cNvPr id="0" name=""/>
        <dsp:cNvSpPr/>
      </dsp:nvSpPr>
      <dsp:spPr>
        <a:xfrm>
          <a:off x="868958" y="2247683"/>
          <a:ext cx="2845328" cy="590800"/>
        </a:xfrm>
        <a:prstGeom prst="rect">
          <a:avLst/>
        </a:prstGeom>
        <a:solidFill>
          <a:srgbClr val="33407E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894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Общие сведения</a:t>
          </a:r>
          <a:endParaRPr lang="ru-RU" sz="1800" kern="1200" dirty="0"/>
        </a:p>
      </dsp:txBody>
      <dsp:txXfrm>
        <a:off x="868958" y="2247683"/>
        <a:ext cx="2845328" cy="590800"/>
      </dsp:txXfrm>
    </dsp:sp>
    <dsp:sp modelId="{BD34B81E-81D0-430F-9B04-CBEA08FD610C}">
      <dsp:nvSpPr>
        <dsp:cNvPr id="0" name=""/>
        <dsp:cNvSpPr/>
      </dsp:nvSpPr>
      <dsp:spPr>
        <a:xfrm>
          <a:off x="499708" y="2173832"/>
          <a:ext cx="738500" cy="73850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3340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322A8-4326-4A34-9039-73AD89020BEE}">
      <dsp:nvSpPr>
        <dsp:cNvPr id="0" name=""/>
        <dsp:cNvSpPr/>
      </dsp:nvSpPr>
      <dsp:spPr>
        <a:xfrm>
          <a:off x="998893" y="3133599"/>
          <a:ext cx="2715394" cy="590800"/>
        </a:xfrm>
        <a:prstGeom prst="rect">
          <a:avLst/>
        </a:prstGeom>
        <a:solidFill>
          <a:srgbClr val="33407E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894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Сведения </a:t>
          </a:r>
          <a:br>
            <a:rPr lang="ru-RU" sz="1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</a:br>
          <a:r>
            <a:rPr lang="ru-RU" sz="1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о документах</a:t>
          </a:r>
          <a:endParaRPr lang="ru-RU" sz="1800" kern="1200" dirty="0"/>
        </a:p>
      </dsp:txBody>
      <dsp:txXfrm>
        <a:off x="998893" y="3133599"/>
        <a:ext cx="2715394" cy="590800"/>
      </dsp:txXfrm>
    </dsp:sp>
    <dsp:sp modelId="{A60B26A5-13B7-4316-9D85-75585030F3EA}">
      <dsp:nvSpPr>
        <dsp:cNvPr id="0" name=""/>
        <dsp:cNvSpPr/>
      </dsp:nvSpPr>
      <dsp:spPr>
        <a:xfrm>
          <a:off x="629642" y="3059749"/>
          <a:ext cx="738500" cy="73850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3340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3A361-52FC-4A9A-B78D-7E6F412E2EB6}">
      <dsp:nvSpPr>
        <dsp:cNvPr id="0" name=""/>
        <dsp:cNvSpPr/>
      </dsp:nvSpPr>
      <dsp:spPr>
        <a:xfrm>
          <a:off x="868958" y="4019516"/>
          <a:ext cx="2845328" cy="590800"/>
        </a:xfrm>
        <a:prstGeom prst="rect">
          <a:avLst/>
        </a:prstGeom>
        <a:solidFill>
          <a:srgbClr val="33407E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894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Кадры</a:t>
          </a:r>
          <a:endParaRPr lang="ru-RU" sz="1800" kern="1200" dirty="0"/>
        </a:p>
      </dsp:txBody>
      <dsp:txXfrm>
        <a:off x="868958" y="4019516"/>
        <a:ext cx="2845328" cy="590800"/>
      </dsp:txXfrm>
    </dsp:sp>
    <dsp:sp modelId="{77F7D121-A675-47AD-92C6-8C6755A7FFE6}">
      <dsp:nvSpPr>
        <dsp:cNvPr id="0" name=""/>
        <dsp:cNvSpPr/>
      </dsp:nvSpPr>
      <dsp:spPr>
        <a:xfrm>
          <a:off x="499708" y="3945666"/>
          <a:ext cx="738500" cy="73850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3340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827A2-F1FD-48D4-93D6-24A0753E86C6}">
      <dsp:nvSpPr>
        <dsp:cNvPr id="0" name=""/>
        <dsp:cNvSpPr/>
      </dsp:nvSpPr>
      <dsp:spPr>
        <a:xfrm>
          <a:off x="445608" y="4905433"/>
          <a:ext cx="3268678" cy="590800"/>
        </a:xfrm>
        <a:prstGeom prst="rect">
          <a:avLst/>
        </a:prstGeom>
        <a:solidFill>
          <a:srgbClr val="33407E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894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rPr>
            <a:t>Условия хранения документов</a:t>
          </a:r>
          <a:endParaRPr lang="ru-RU" sz="1800" kern="1200" dirty="0"/>
        </a:p>
      </dsp:txBody>
      <dsp:txXfrm>
        <a:off x="445608" y="4905433"/>
        <a:ext cx="3268678" cy="590800"/>
      </dsp:txXfrm>
    </dsp:sp>
    <dsp:sp modelId="{DB8D3D1D-C652-4D51-BE09-3FD903F28511}">
      <dsp:nvSpPr>
        <dsp:cNvPr id="0" name=""/>
        <dsp:cNvSpPr/>
      </dsp:nvSpPr>
      <dsp:spPr>
        <a:xfrm>
          <a:off x="76358" y="4831583"/>
          <a:ext cx="738500" cy="73850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rgbClr val="33407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artoffice.ru/img/cms/Archivy_vagny/Foto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7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283980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916832"/>
            <a:ext cx="45719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15878" y="2274838"/>
            <a:ext cx="6872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Garamond" panose="02020404030301010803" pitchFamily="18" charset="0"/>
              </a:rPr>
              <a:t>Порядок составления паспорта архива государственного органа</a:t>
            </a:r>
            <a:endParaRPr lang="ru-RU" sz="45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9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4"/>
          <a:stretch/>
        </p:blipFill>
        <p:spPr bwMode="auto">
          <a:xfrm>
            <a:off x="5358808" y="0"/>
            <a:ext cx="37851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052736"/>
            <a:ext cx="5256584" cy="1944216"/>
          </a:xfrm>
          <a:prstGeom prst="rect">
            <a:avLst/>
          </a:prstGeom>
          <a:solidFill>
            <a:srgbClr val="33407E"/>
          </a:solidFill>
          <a:ln>
            <a:solidFill>
              <a:srgbClr val="334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90444" y="1204010"/>
            <a:ext cx="49497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Необходимо </a:t>
            </a:r>
            <a:r>
              <a:rPr lang="ru-RU" sz="2400" dirty="0">
                <a:solidFill>
                  <a:schemeClr val="bg1"/>
                </a:solidFill>
                <a:latin typeface="Garamond" panose="02020404030301010803" pitchFamily="18" charset="0"/>
              </a:rPr>
              <a:t>подчеркнуть сведения, соответствующие условиям хранения документов Вашего </a:t>
            </a:r>
            <a:r>
              <a:rPr lang="ru-RU" sz="2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учреждения (организации, предприятия).</a:t>
            </a:r>
            <a:endParaRPr lang="ru-RU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455736"/>
              </p:ext>
            </p:extLst>
          </p:nvPr>
        </p:nvGraphicFramePr>
        <p:xfrm>
          <a:off x="251520" y="3861048"/>
          <a:ext cx="4963272" cy="19202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963272"/>
              </a:tblGrid>
              <a:tr h="502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effectLst/>
                          <a:latin typeface="Times New Roman"/>
                          <a:ea typeface="Times New Roman"/>
                        </a:rPr>
                        <a:t>Условия хранения документов (нужное подчеркнуть)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Хранилище: есть, нет, сухое, сырое, светлое, темное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Отопление: центральное, печное, отсутствует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Стеллажи: металлические, деревянные, комбинированные, нет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Шкафы: деревянные, металлические, отсутствуют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Сигнализация – пожарная: есть, нет; охранная: есть, нет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Читальный зал: есть, нет.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Температурно-влажностный режим: соблюдается, не соблюдается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1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28398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13760" y="239206"/>
            <a:ext cx="621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Нормативно-правовая база</a:t>
            </a:r>
            <a:endParaRPr lang="ru-RU" sz="3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74291" y="1747592"/>
            <a:ext cx="504056" cy="504056"/>
            <a:chOff x="899592" y="1340768"/>
            <a:chExt cx="504056" cy="504056"/>
          </a:xfrm>
        </p:grpSpPr>
        <p:sp>
          <p:nvSpPr>
            <p:cNvPr id="4" name="Овал 3"/>
            <p:cNvSpPr/>
            <p:nvPr/>
          </p:nvSpPr>
          <p:spPr>
            <a:xfrm>
              <a:off x="899592" y="1340768"/>
              <a:ext cx="504056" cy="504056"/>
            </a:xfrm>
            <a:prstGeom prst="ellipse">
              <a:avLst/>
            </a:prstGeom>
            <a:noFill/>
            <a:ln>
              <a:solidFill>
                <a:srgbClr val="2839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95435" y="1377352"/>
              <a:ext cx="3060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 smtClean="0"/>
                <a:t>1</a:t>
              </a:r>
              <a:endParaRPr lang="ru-RU" sz="2200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683028" y="1676455"/>
            <a:ext cx="6273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aramond" panose="02020404030301010803" pitchFamily="18" charset="0"/>
              </a:rPr>
              <a:t>Федеральный закон от 22 октября 2004 года № 125-ФЗ </a:t>
            </a:r>
            <a:r>
              <a:rPr lang="ru-RU" dirty="0" smtClean="0">
                <a:latin typeface="Garamond" panose="02020404030301010803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</a:rPr>
            </a:br>
            <a:r>
              <a:rPr lang="ru-RU" dirty="0" smtClean="0">
                <a:latin typeface="Garamond" panose="02020404030301010803" pitchFamily="18" charset="0"/>
              </a:rPr>
              <a:t>«</a:t>
            </a:r>
            <a:r>
              <a:rPr lang="ru-RU" dirty="0">
                <a:latin typeface="Garamond" panose="02020404030301010803" pitchFamily="18" charset="0"/>
              </a:rPr>
              <a:t>Об архивном деле в Российской Федерации</a:t>
            </a:r>
            <a:r>
              <a:rPr lang="ru-RU" dirty="0" smtClean="0">
                <a:latin typeface="Garamond" panose="02020404030301010803" pitchFamily="18" charset="0"/>
              </a:rPr>
              <a:t>»</a:t>
            </a:r>
            <a:endParaRPr lang="ru-RU" dirty="0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3028" y="2492896"/>
            <a:ext cx="6273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aramond" panose="02020404030301010803" pitchFamily="18" charset="0"/>
              </a:rPr>
              <a:t>Приказ Федерального архивного агентства от 31 июля 2023 года № 77 «</a:t>
            </a:r>
            <a:r>
              <a:rPr lang="ru-RU" dirty="0">
                <a:latin typeface="Garamond" panose="02020404030301010803" pitchFamily="18" charset="0"/>
              </a:rPr>
              <a:t>Об утверждении Правил организации хранения, комплектования, учета и использования документов Архивного фонда Российской Федерации и других архивных документов в государственных органах, органах местного самоуправления и </a:t>
            </a:r>
            <a:r>
              <a:rPr lang="ru-RU" dirty="0" smtClean="0">
                <a:latin typeface="Garamond" panose="02020404030301010803" pitchFamily="18" charset="0"/>
              </a:rPr>
              <a:t>организациях» (далее – Правила)</a:t>
            </a:r>
            <a:endParaRPr lang="ru-RU" dirty="0">
              <a:latin typeface="Garamond" panose="02020404030301010803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64787" y="3118031"/>
            <a:ext cx="504056" cy="504056"/>
            <a:chOff x="899592" y="1340768"/>
            <a:chExt cx="504056" cy="504056"/>
          </a:xfrm>
        </p:grpSpPr>
        <p:sp>
          <p:nvSpPr>
            <p:cNvPr id="10" name="Овал 9"/>
            <p:cNvSpPr/>
            <p:nvPr/>
          </p:nvSpPr>
          <p:spPr>
            <a:xfrm>
              <a:off x="899592" y="1340768"/>
              <a:ext cx="504056" cy="504056"/>
            </a:xfrm>
            <a:prstGeom prst="ellipse">
              <a:avLst/>
            </a:prstGeom>
            <a:noFill/>
            <a:ln>
              <a:solidFill>
                <a:srgbClr val="2839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5435" y="1377352"/>
              <a:ext cx="3060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/>
                <a:t>2</a:t>
              </a:r>
              <a:endParaRPr lang="ru-RU" sz="2200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683028" y="4421831"/>
            <a:ext cx="6273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latin typeface="Garamond" panose="02020404030301010803" pitchFamily="18" charset="0"/>
              </a:rPr>
              <a:t>Приказ </a:t>
            </a:r>
            <a:r>
              <a:rPr lang="ru-RU" altLang="ru-RU" dirty="0" err="1">
                <a:latin typeface="Garamond" panose="02020404030301010803" pitchFamily="18" charset="0"/>
              </a:rPr>
              <a:t>Росархива</a:t>
            </a:r>
            <a:r>
              <a:rPr lang="ru-RU" altLang="ru-RU" dirty="0">
                <a:latin typeface="Garamond" panose="02020404030301010803" pitchFamily="18" charset="0"/>
              </a:rPr>
              <a:t> от 11.03.1997 № 11 «Об утверждении Регламента государственного учета документов Архивного фонда Российской Федерации</a:t>
            </a:r>
            <a:r>
              <a:rPr lang="ru-RU" altLang="ru-RU" dirty="0" smtClean="0">
                <a:latin typeface="Garamond" panose="02020404030301010803" pitchFamily="18" charset="0"/>
              </a:rPr>
              <a:t>» (далее – Регламент)</a:t>
            </a:r>
            <a:endParaRPr lang="en-US" altLang="ru-RU" dirty="0">
              <a:latin typeface="Garamond" panose="02020404030301010803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967955" y="4631468"/>
            <a:ext cx="504056" cy="504056"/>
            <a:chOff x="899592" y="1340768"/>
            <a:chExt cx="504056" cy="504056"/>
          </a:xfrm>
        </p:grpSpPr>
        <p:sp>
          <p:nvSpPr>
            <p:cNvPr id="14" name="Овал 13"/>
            <p:cNvSpPr/>
            <p:nvPr/>
          </p:nvSpPr>
          <p:spPr>
            <a:xfrm>
              <a:off x="899592" y="1340768"/>
              <a:ext cx="504056" cy="504056"/>
            </a:xfrm>
            <a:prstGeom prst="ellipse">
              <a:avLst/>
            </a:prstGeom>
            <a:noFill/>
            <a:ln>
              <a:solidFill>
                <a:srgbClr val="2839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5435" y="1377352"/>
              <a:ext cx="3060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 smtClean="0"/>
                <a:t>3</a:t>
              </a:r>
              <a:endParaRPr lang="ru-RU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027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9" r="42532"/>
          <a:stretch/>
        </p:blipFill>
        <p:spPr bwMode="auto">
          <a:xfrm>
            <a:off x="611560" y="476672"/>
            <a:ext cx="3622419" cy="586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719679" y="1301836"/>
            <a:ext cx="5904655" cy="3063268"/>
            <a:chOff x="2272588" y="735596"/>
            <a:chExt cx="5380054" cy="279575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272588" y="735596"/>
              <a:ext cx="5380054" cy="2795753"/>
            </a:xfrm>
            <a:prstGeom prst="rect">
              <a:avLst/>
            </a:prstGeom>
            <a:solidFill>
              <a:srgbClr val="3340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478480" y="856200"/>
              <a:ext cx="5174162" cy="2508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Организация</a:t>
              </a:r>
              <a:r>
                <a:rPr lang="ru-RU" sz="2000" dirty="0">
                  <a:solidFill>
                    <a:schemeClr val="bg1"/>
                  </a:solidFill>
                  <a:latin typeface="Garamond" panose="02020404030301010803" pitchFamily="18" charset="0"/>
                </a:rPr>
                <a:t>, являющаяся источником комплектования государственного </a:t>
              </a:r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архива</a:t>
              </a:r>
              <a:r>
                <a:rPr lang="ru-RU" sz="2000" dirty="0">
                  <a:solidFill>
                    <a:schemeClr val="bg1"/>
                  </a:solidFill>
                  <a:latin typeface="Garamond" panose="02020404030301010803" pitchFamily="18" charset="0"/>
                </a:rPr>
                <a:t>, представляют в государственный </a:t>
              </a:r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архив </a:t>
              </a:r>
              <a:r>
                <a:rPr lang="ru-RU" sz="2000" dirty="0">
                  <a:solidFill>
                    <a:schemeClr val="bg1"/>
                  </a:solidFill>
                  <a:latin typeface="Garamond" panose="02020404030301010803" pitchFamily="18" charset="0"/>
                </a:rPr>
                <a:t>учетные сведения об объеме и составе хранящихся </a:t>
              </a:r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/>
              </a:r>
              <a:b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</a:br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в архиве документов </a:t>
              </a:r>
              <a:r>
                <a:rPr lang="ru-RU" sz="2000" dirty="0">
                  <a:solidFill>
                    <a:schemeClr val="bg1"/>
                  </a:solidFill>
                  <a:latin typeface="Garamond" panose="02020404030301010803" pitchFamily="18" charset="0"/>
                </a:rPr>
                <a:t>Архивного фонда </a:t>
              </a:r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/>
              </a:r>
              <a:b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</a:br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Российской </a:t>
              </a:r>
              <a:r>
                <a:rPr lang="ru-RU" sz="2000" dirty="0">
                  <a:solidFill>
                    <a:schemeClr val="bg1"/>
                  </a:solidFill>
                  <a:latin typeface="Garamond" panose="02020404030301010803" pitchFamily="18" charset="0"/>
                </a:rPr>
                <a:t>Федерации и других </a:t>
              </a:r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архивных документов в </a:t>
              </a:r>
              <a:r>
                <a:rPr lang="ru-RU" sz="2000" dirty="0">
                  <a:solidFill>
                    <a:schemeClr val="bg1"/>
                  </a:solidFill>
                  <a:latin typeface="Garamond" panose="02020404030301010803" pitchFamily="18" charset="0"/>
                </a:rPr>
                <a:t>форме паспорта </a:t>
              </a:r>
              <a:r>
                <a:rPr lang="ru-RU" sz="20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архива.</a:t>
              </a:r>
              <a:endParaRPr lang="ru-RU" sz="2000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48264" y="382489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п. 115 Правил</a:t>
            </a:r>
            <a:endParaRPr lang="ru-RU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2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2699792" cy="4005065"/>
          </a:xfrm>
          <a:prstGeom prst="rect">
            <a:avLst/>
          </a:prstGeom>
          <a:solidFill>
            <a:srgbClr val="33407E"/>
          </a:solidFill>
          <a:ln>
            <a:solidFill>
              <a:srgbClr val="334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23" r="7815"/>
          <a:stretch/>
        </p:blipFill>
        <p:spPr bwMode="auto">
          <a:xfrm flipH="1">
            <a:off x="724737" y="548680"/>
            <a:ext cx="3445738" cy="572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0656" y="1671768"/>
            <a:ext cx="46458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Паспорта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архива организации,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хранящей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управленческую документацию постоянного срока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хранения и документацию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по личному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составу оформляются ежегодно в двух экземплярах.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r>
              <a:rPr lang="ru-RU" sz="2000" dirty="0">
                <a:latin typeface="Garamond" panose="02020404030301010803" pitchFamily="18" charset="0"/>
              </a:rPr>
              <a:t>- 1 экземпляр представляется в государственный архив</a:t>
            </a:r>
          </a:p>
          <a:p>
            <a:r>
              <a:rPr lang="ru-RU" sz="2000" dirty="0">
                <a:latin typeface="Garamond" panose="02020404030301010803" pitchFamily="18" charset="0"/>
              </a:rPr>
              <a:t>- 2 экземпляр храниться в деле фонда </a:t>
            </a:r>
            <a:r>
              <a:rPr lang="ru-RU" sz="2000" dirty="0" smtClean="0">
                <a:latin typeface="Garamond" panose="02020404030301010803" pitchFamily="18" charset="0"/>
              </a:rPr>
              <a:t>организации</a:t>
            </a:r>
            <a:endParaRPr lang="ru-RU" sz="2000" dirty="0">
              <a:latin typeface="Garamond" panose="02020404030301010803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263311" y="5889789"/>
            <a:ext cx="2396169" cy="382944"/>
            <a:chOff x="6553097" y="5889913"/>
            <a:chExt cx="2396169" cy="38294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553097" y="5889913"/>
              <a:ext cx="2340260" cy="382944"/>
            </a:xfrm>
            <a:prstGeom prst="rect">
              <a:avLst/>
            </a:prstGeom>
            <a:solidFill>
              <a:srgbClr val="33407E"/>
            </a:solidFill>
            <a:ln>
              <a:solidFill>
                <a:srgbClr val="3340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32240" y="5889913"/>
              <a:ext cx="2217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п. 2.4.1 Регламента</a:t>
              </a:r>
              <a:endParaRPr lang="ru-RU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590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566"/>
            <a:ext cx="9144000" cy="305581"/>
          </a:xfrm>
          <a:prstGeom prst="rect">
            <a:avLst/>
          </a:prstGeom>
          <a:solidFill>
            <a:srgbClr val="3340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4264"/>
            <a:ext cx="5400600" cy="381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194673935"/>
              </p:ext>
            </p:extLst>
          </p:nvPr>
        </p:nvGraphicFramePr>
        <p:xfrm>
          <a:off x="5220072" y="-4802"/>
          <a:ext cx="377991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4" name="Прямоугольник 53"/>
          <p:cNvSpPr/>
          <p:nvPr/>
        </p:nvSpPr>
        <p:spPr>
          <a:xfrm>
            <a:off x="0" y="6552419"/>
            <a:ext cx="9144000" cy="305581"/>
          </a:xfrm>
          <a:prstGeom prst="rect">
            <a:avLst/>
          </a:prstGeom>
          <a:solidFill>
            <a:srgbClr val="3340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45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497906" y="-26632"/>
            <a:ext cx="1501136" cy="2493728"/>
            <a:chOff x="1455450" y="0"/>
            <a:chExt cx="1446497" cy="2493728"/>
          </a:xfrm>
        </p:grpSpPr>
        <p:sp>
          <p:nvSpPr>
            <p:cNvPr id="2" name="Пятиугольник 1"/>
            <p:cNvSpPr/>
            <p:nvPr/>
          </p:nvSpPr>
          <p:spPr>
            <a:xfrm rot="5400000">
              <a:off x="931835" y="523615"/>
              <a:ext cx="2493728" cy="1446497"/>
            </a:xfrm>
            <a:prstGeom prst="homePlate">
              <a:avLst/>
            </a:prstGeom>
            <a:solidFill>
              <a:srgbClr val="33407E"/>
            </a:solidFill>
            <a:ln>
              <a:solidFill>
                <a:srgbClr val="3340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 rot="5400000">
              <a:off x="1493256" y="810936"/>
              <a:ext cx="1370888" cy="6228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Количество 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фондов</a:t>
              </a:r>
              <a:endParaRPr lang="ru-RU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 rot="16200000">
            <a:off x="496523" y="2068385"/>
            <a:ext cx="1500687" cy="2493725"/>
            <a:chOff x="3945749" y="47"/>
            <a:chExt cx="1500687" cy="2493725"/>
          </a:xfrm>
        </p:grpSpPr>
        <p:sp>
          <p:nvSpPr>
            <p:cNvPr id="8" name="Пятиугольник 7"/>
            <p:cNvSpPr/>
            <p:nvPr/>
          </p:nvSpPr>
          <p:spPr>
            <a:xfrm rot="5400000">
              <a:off x="3449230" y="496566"/>
              <a:ext cx="2493725" cy="1500687"/>
            </a:xfrm>
            <a:prstGeom prst="homePlate">
              <a:avLst/>
            </a:prstGeom>
            <a:solidFill>
              <a:srgbClr val="33407E"/>
            </a:solidFill>
            <a:ln>
              <a:solidFill>
                <a:srgbClr val="3340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 rot="5400000">
              <a:off x="3703674" y="660721"/>
              <a:ext cx="198483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Площадь 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архивохранилища 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в </a:t>
              </a:r>
              <a:r>
                <a:rPr lang="ru-RU" dirty="0" err="1">
                  <a:solidFill>
                    <a:schemeClr val="bg1"/>
                  </a:solidFill>
                  <a:latin typeface="Garamond" panose="02020404030301010803" pitchFamily="18" charset="0"/>
                </a:rPr>
                <a:t>кв.м</a:t>
              </a:r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.</a:t>
              </a:r>
              <a:endParaRPr lang="ru-RU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 rot="16200000">
            <a:off x="375736" y="4108335"/>
            <a:ext cx="1502794" cy="2736411"/>
            <a:chOff x="6435026" y="-245866"/>
            <a:chExt cx="1502794" cy="2736411"/>
          </a:xfrm>
        </p:grpSpPr>
        <p:sp>
          <p:nvSpPr>
            <p:cNvPr id="10" name="Пятиугольник 9"/>
            <p:cNvSpPr/>
            <p:nvPr/>
          </p:nvSpPr>
          <p:spPr>
            <a:xfrm rot="5400000">
              <a:off x="5945773" y="489254"/>
              <a:ext cx="2481300" cy="1502794"/>
            </a:xfrm>
            <a:prstGeom prst="homePlate">
              <a:avLst/>
            </a:prstGeom>
            <a:solidFill>
              <a:srgbClr val="33407E"/>
            </a:solidFill>
            <a:ln>
              <a:solidFill>
                <a:srgbClr val="3340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 rot="5400000">
              <a:off x="5818218" y="660675"/>
              <a:ext cx="2736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Загруженность 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архивохранилища </a:t>
              </a: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в процентах</a:t>
              </a:r>
              <a:endParaRPr lang="ru-RU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771800" y="558510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aramond" panose="02020404030301010803" pitchFamily="18" charset="0"/>
              </a:rPr>
              <a:t>Заполняется </a:t>
            </a:r>
            <a:r>
              <a:rPr lang="ru-RU" sz="1600" dirty="0">
                <a:latin typeface="Garamond" panose="02020404030301010803" pitchFamily="18" charset="0"/>
              </a:rPr>
              <a:t>в том случае, если в архиве Вашей организации (предприятия) хранятся документы постоянного хранения и по личному составу организаций (предприятий) бывших ранее самостоятельными, а затем влившихся на основании реорганизации, ликвидации в Вашу организацию.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56144" y="289974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Garamond" panose="02020404030301010803" pitchFamily="18" charset="0"/>
              </a:rPr>
              <a:t>Заполняется </a:t>
            </a:r>
            <a:r>
              <a:rPr lang="ru-RU" sz="1600" dirty="0">
                <a:latin typeface="Garamond" panose="02020404030301010803" pitchFamily="18" charset="0"/>
              </a:rPr>
              <a:t>при наличии отдельного хранилища (хранилищ</a:t>
            </a:r>
            <a:r>
              <a:rPr lang="ru-RU" sz="1600" dirty="0" smtClean="0">
                <a:latin typeface="Garamond" panose="02020404030301010803" pitchFamily="18" charset="0"/>
              </a:rPr>
              <a:t>). </a:t>
            </a:r>
            <a:br>
              <a:rPr lang="ru-RU" sz="1600" dirty="0" smtClean="0">
                <a:latin typeface="Garamond" panose="02020404030301010803" pitchFamily="18" charset="0"/>
              </a:rPr>
            </a:br>
            <a:r>
              <a:rPr lang="ru-RU" sz="1600" dirty="0" smtClean="0">
                <a:latin typeface="Garamond" panose="02020404030301010803" pitchFamily="18" charset="0"/>
              </a:rPr>
              <a:t>При </a:t>
            </a:r>
            <a:r>
              <a:rPr lang="ru-RU" sz="1600" dirty="0">
                <a:latin typeface="Garamond" panose="02020404030301010803" pitchFamily="18" charset="0"/>
              </a:rPr>
              <a:t>наличии отдельных от хранилища рабочих помещений архива их площадь не учитывается, но может быть указана отдельно.</a:t>
            </a:r>
            <a:endParaRPr lang="ru-RU" sz="1600" dirty="0"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1800" y="4445489"/>
            <a:ext cx="61363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aramond" panose="02020404030301010803" pitchFamily="18" charset="0"/>
              </a:rPr>
              <a:t>1. Площадь стеллажей = длинна стеллажной полки * количество полок;</a:t>
            </a:r>
          </a:p>
          <a:p>
            <a:r>
              <a:rPr lang="ru-RU" sz="1600" dirty="0" smtClean="0">
                <a:latin typeface="Garamond" panose="02020404030301010803" pitchFamily="18" charset="0"/>
              </a:rPr>
              <a:t>2. Показатель </a:t>
            </a:r>
            <a:r>
              <a:rPr lang="ru-RU" sz="1600" dirty="0">
                <a:latin typeface="Garamond" panose="02020404030301010803" pitchFamily="18" charset="0"/>
              </a:rPr>
              <a:t>вместимости архивохранилища</a:t>
            </a:r>
            <a:r>
              <a:rPr lang="ru-RU" sz="1600" dirty="0" smtClean="0">
                <a:latin typeface="Garamond" panose="02020404030301010803" pitchFamily="18" charset="0"/>
              </a:rPr>
              <a:t> = площадь стеллажей * 60 </a:t>
            </a:r>
            <a:r>
              <a:rPr lang="ru-RU" sz="1600" dirty="0">
                <a:latin typeface="Garamond" panose="02020404030301010803" pitchFamily="18" charset="0"/>
              </a:rPr>
              <a:t>(усредненное количество дел, размещенных в два ряда на одном погонном </a:t>
            </a:r>
            <a:r>
              <a:rPr lang="ru-RU" sz="1600" dirty="0" smtClean="0">
                <a:latin typeface="Garamond" panose="02020404030301010803" pitchFamily="18" charset="0"/>
              </a:rPr>
              <a:t>метре);</a:t>
            </a:r>
          </a:p>
          <a:p>
            <a:r>
              <a:rPr lang="ru-RU" sz="1600" dirty="0" smtClean="0">
                <a:latin typeface="Garamond" panose="02020404030301010803" pitchFamily="18" charset="0"/>
              </a:rPr>
              <a:t>3. </a:t>
            </a:r>
            <a:r>
              <a:rPr lang="ru-RU" sz="1600" dirty="0">
                <a:latin typeface="Garamond" panose="02020404030301010803" pitchFamily="18" charset="0"/>
              </a:rPr>
              <a:t>Загруженность </a:t>
            </a:r>
            <a:r>
              <a:rPr lang="ru-RU" sz="1600" dirty="0" smtClean="0">
                <a:latin typeface="Garamond" panose="02020404030301010803" pitchFamily="18" charset="0"/>
              </a:rPr>
              <a:t>архивохранилища в процентах = показатель </a:t>
            </a:r>
            <a:r>
              <a:rPr lang="ru-RU" sz="1600" dirty="0">
                <a:latin typeface="Garamond" panose="02020404030301010803" pitchFamily="18" charset="0"/>
              </a:rPr>
              <a:t>вместимости </a:t>
            </a:r>
            <a:r>
              <a:rPr lang="ru-RU" sz="1600" dirty="0" smtClean="0">
                <a:latin typeface="Garamond" panose="02020404030301010803" pitchFamily="18" charset="0"/>
              </a:rPr>
              <a:t>архивохранилища * </a:t>
            </a:r>
            <a:r>
              <a:rPr lang="ru-RU" sz="1600" dirty="0">
                <a:latin typeface="Garamond" panose="02020404030301010803" pitchFamily="18" charset="0"/>
              </a:rPr>
              <a:t>количество дел, находящихся в </a:t>
            </a:r>
            <a:r>
              <a:rPr lang="ru-RU" sz="1600" dirty="0" smtClean="0">
                <a:latin typeface="Garamond" panose="02020404030301010803" pitchFamily="18" charset="0"/>
              </a:rPr>
              <a:t>хранилище * 100</a:t>
            </a:r>
            <a:endParaRPr lang="ru-RU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5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5461" y="210809"/>
            <a:ext cx="3586688" cy="316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28" y="417037"/>
            <a:ext cx="1931987" cy="40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175250" y="980088"/>
            <a:ext cx="2769147" cy="2051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Учитывается </a:t>
            </a:r>
            <a:r>
              <a:rPr lang="ru-RU" sz="1600" dirty="0">
                <a:solidFill>
                  <a:schemeClr val="bg1"/>
                </a:solidFill>
                <a:latin typeface="Garamond" panose="02020404030301010803" pitchFamily="18" charset="0"/>
              </a:rPr>
              <a:t>только то количество дел постоянного хранения, которое включено в описи, утвержденные ЭПК Управления архивами Свердловской области, и то количество дел по личному составу, описи на которые были согласованы экспертно-проверочной комиссией.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2404" y="435638"/>
            <a:ext cx="1154839" cy="382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aramond" panose="02020404030301010803" pitchFamily="18" charset="0"/>
              </a:rPr>
              <a:t>Графа 4</a:t>
            </a:r>
            <a:endParaRPr lang="ru-RU" sz="1600" dirty="0">
              <a:latin typeface="Garamond" panose="02020404030301010803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" y="16749"/>
            <a:ext cx="2987822" cy="3556270"/>
            <a:chOff x="0" y="0"/>
            <a:chExt cx="4558060" cy="31720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4558060" cy="3172087"/>
            </a:xfrm>
            <a:prstGeom prst="rect">
              <a:avLst/>
            </a:prstGeom>
            <a:solidFill>
              <a:srgbClr val="33407E"/>
            </a:solidFill>
            <a:ln>
              <a:solidFill>
                <a:srgbClr val="3340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334813" y="906491"/>
              <a:ext cx="3888432" cy="1735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Garamond" panose="02020404030301010803" pitchFamily="18" charset="0"/>
                </a:rPr>
                <a:t>Ф</a:t>
              </a:r>
              <a:r>
                <a:rPr lang="ru-RU" sz="16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актическое </a:t>
              </a:r>
              <a:r>
                <a:rPr lang="ru-RU" sz="1600" dirty="0">
                  <a:solidFill>
                    <a:schemeClr val="bg1"/>
                  </a:solidFill>
                  <a:latin typeface="Garamond" panose="02020404030301010803" pitchFamily="18" charset="0"/>
                </a:rPr>
                <a:t>количество дел постоянного хранения и дел по личному составу, хранящихся в архиве </a:t>
              </a:r>
              <a:r>
                <a:rPr lang="ru-RU" sz="16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организации, </a:t>
              </a:r>
              <a:r>
                <a:rPr lang="ru-RU" sz="1600" dirty="0">
                  <a:solidFill>
                    <a:schemeClr val="bg1"/>
                  </a:solidFill>
                  <a:latin typeface="Garamond" panose="02020404030301010803" pitchFamily="18" charset="0"/>
                </a:rPr>
                <a:t>либо (при отсутствии отдельного архивохранилища) в структурных подразделениях.</a:t>
              </a: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821122" y="357045"/>
              <a:ext cx="2915816" cy="374390"/>
              <a:chOff x="755576" y="2790010"/>
              <a:chExt cx="2915816" cy="37439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755576" y="2790010"/>
                <a:ext cx="2915816" cy="357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373283" y="2790010"/>
                <a:ext cx="1666456" cy="374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latin typeface="Garamond" panose="02020404030301010803" pitchFamily="18" charset="0"/>
                  </a:rPr>
                  <a:t>Графа 1</a:t>
                </a:r>
                <a:endParaRPr lang="ru-RU" sz="1600" dirty="0">
                  <a:latin typeface="Garamond" panose="02020404030301010803" pitchFamily="18" charset="0"/>
                </a:endParaRPr>
              </a:p>
            </p:txBody>
          </p:sp>
        </p:grpSp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-8057" r="485" b="2652"/>
          <a:stretch/>
        </p:blipFill>
        <p:spPr bwMode="auto">
          <a:xfrm>
            <a:off x="128364" y="3888329"/>
            <a:ext cx="8752115" cy="184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2999780" y="16749"/>
            <a:ext cx="2987822" cy="3556474"/>
            <a:chOff x="0" y="0"/>
            <a:chExt cx="4558060" cy="317210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0" y="0"/>
              <a:ext cx="4558060" cy="3172100"/>
            </a:xfrm>
            <a:prstGeom prst="rect">
              <a:avLst/>
            </a:prstGeom>
            <a:solidFill>
              <a:srgbClr val="33407E"/>
            </a:solidFill>
            <a:ln>
              <a:solidFill>
                <a:srgbClr val="3340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51185" y="851429"/>
              <a:ext cx="3888432" cy="521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Год основания организации.</a:t>
              </a:r>
              <a:endParaRPr lang="ru-RU" sz="1600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814149" y="357026"/>
              <a:ext cx="2915816" cy="357805"/>
              <a:chOff x="748603" y="2789991"/>
              <a:chExt cx="2915816" cy="357805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748603" y="2789991"/>
                <a:ext cx="2915816" cy="3578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270752" y="2826389"/>
                <a:ext cx="1825314" cy="301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latin typeface="Garamond" panose="02020404030301010803" pitchFamily="18" charset="0"/>
                  </a:rPr>
                  <a:t>Графы 2, 5</a:t>
                </a:r>
                <a:endParaRPr lang="ru-RU" sz="1600" dirty="0">
                  <a:latin typeface="Garamond" panose="02020404030301010803" pitchFamily="18" charset="0"/>
                </a:endParaRPr>
              </a:p>
            </p:txBody>
          </p:sp>
        </p:grpSp>
      </p:grpSp>
      <p:grpSp>
        <p:nvGrpSpPr>
          <p:cNvPr id="14" name="Группа 13"/>
          <p:cNvGrpSpPr/>
          <p:nvPr/>
        </p:nvGrpSpPr>
        <p:grpSpPr>
          <a:xfrm>
            <a:off x="3533457" y="1669980"/>
            <a:ext cx="1911326" cy="390868"/>
            <a:chOff x="3636854" y="1965159"/>
            <a:chExt cx="2222737" cy="39086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636854" y="1965159"/>
              <a:ext cx="2222737" cy="390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84329" y="1991315"/>
              <a:ext cx="15633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Garamond" panose="02020404030301010803" pitchFamily="18" charset="0"/>
                </a:rPr>
                <a:t>Графы 3, 6</a:t>
              </a:r>
              <a:endParaRPr lang="ru-RU" sz="1600" dirty="0">
                <a:latin typeface="Garamond" panose="02020404030301010803" pitchFamily="18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2861677" y="2223306"/>
            <a:ext cx="3230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Год, без учета двух лет, </a:t>
            </a:r>
            <a:r>
              <a:rPr lang="ru-RU" sz="1600" dirty="0">
                <a:solidFill>
                  <a:schemeClr val="bg1"/>
                </a:solidFill>
                <a:latin typeface="Garamond" panose="02020404030301010803" pitchFamily="18" charset="0"/>
              </a:rPr>
              <a:t>предшествующие отчетному.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" y="0"/>
            <a:ext cx="9143998" cy="0"/>
          </a:xfrm>
          <a:prstGeom prst="line">
            <a:avLst/>
          </a:prstGeom>
          <a:ln w="12700">
            <a:solidFill>
              <a:srgbClr val="334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04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479621"/>
          </a:xfrm>
          <a:prstGeom prst="rect">
            <a:avLst/>
          </a:prstGeom>
          <a:solidFill>
            <a:srgbClr val="33407E"/>
          </a:solidFill>
          <a:ln>
            <a:solidFill>
              <a:srgbClr val="334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509" y="495602"/>
            <a:ext cx="855251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Garamond" panose="02020404030301010803" pitchFamily="18" charset="0"/>
              </a:rPr>
              <a:t>Согласно </a:t>
            </a:r>
            <a:r>
              <a:rPr lang="ru-RU" sz="1400" dirty="0">
                <a:latin typeface="Garamond" panose="02020404030301010803" pitchFamily="18" charset="0"/>
              </a:rPr>
              <a:t>федеральному и областному архивному законодательству </a:t>
            </a:r>
            <a:r>
              <a:rPr lang="ru-RU" sz="1400" dirty="0" smtClean="0">
                <a:latin typeface="Garamond" panose="02020404030301010803" pitchFamily="18" charset="0"/>
              </a:rPr>
              <a:t>организации хранят </a:t>
            </a:r>
            <a:r>
              <a:rPr lang="ru-RU" sz="1400" dirty="0">
                <a:latin typeface="Garamond" panose="02020404030301010803" pitchFamily="18" charset="0"/>
              </a:rPr>
              <a:t>у себя документы постоянного срока хранения, входящие в государственную часть Архивного фонда Российской Федерации, в течение определенного установленного срока, после чего обязаны передать их на государственное хранение.</a:t>
            </a:r>
          </a:p>
          <a:p>
            <a:endParaRPr lang="ru-RU" sz="1400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Garamond" panose="02020404030301010803" pitchFamily="18" charset="0"/>
              </a:rPr>
              <a:t>Срок </a:t>
            </a:r>
            <a:r>
              <a:rPr lang="ru-RU" sz="1400" dirty="0">
                <a:latin typeface="Garamond" panose="02020404030301010803" pitchFamily="18" charset="0"/>
              </a:rPr>
              <a:t>временного хранения документов территориальных органов, федеральных органов государственной власти, а так же крупных промышленных предприятий, строительных организаций, имевших ранее союзное и республиканское подчинение, составляет 15 лет.</a:t>
            </a:r>
          </a:p>
          <a:p>
            <a:endParaRPr lang="ru-RU" sz="1400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Garamond" panose="02020404030301010803" pitchFamily="18" charset="0"/>
              </a:rPr>
              <a:t>Срок </a:t>
            </a:r>
            <a:r>
              <a:rPr lang="ru-RU" sz="1400" dirty="0">
                <a:latin typeface="Garamond" panose="02020404030301010803" pitchFamily="18" charset="0"/>
              </a:rPr>
              <a:t>временного хранения документов организаций областного подчинения равен 10 годам. К ним относятся органы областной государственной законодательной и исполнительной власти: Законодательное собрание, Аппарат Губернатора и Правительства Свердловской области, областные отраслевые министерства и ведомства, ряд хозяйственных областных организаций, учреждений культуры, учебных заведений и др</a:t>
            </a:r>
            <a:r>
              <a:rPr lang="ru-RU" sz="1400" dirty="0" smtClean="0">
                <a:latin typeface="Garamond" panose="02020404030301010803" pitchFamily="18" charset="0"/>
              </a:rPr>
              <a:t>.</a:t>
            </a:r>
            <a:endParaRPr lang="ru-RU" sz="1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-8057" r="485" b="2652"/>
          <a:stretch/>
        </p:blipFill>
        <p:spPr bwMode="auto">
          <a:xfrm>
            <a:off x="171918" y="4893685"/>
            <a:ext cx="8752115" cy="184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7509" y="55144"/>
            <a:ext cx="615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Графа 7 «Хранится сверх установленного срока»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509" y="3881484"/>
            <a:ext cx="85525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Garamond" panose="02020404030301010803" pitchFamily="18" charset="0"/>
              </a:rPr>
              <a:t>Показатель</a:t>
            </a:r>
            <a:r>
              <a:rPr lang="ru-RU" sz="1400" dirty="0">
                <a:latin typeface="Garamond" panose="02020404030301010803" pitchFamily="18" charset="0"/>
              </a:rPr>
              <a:t>, вносимый в графу 8, является количеством дел постоянного хранения, фактически образовавшихся по итогам деятельности учреждения, организации за год. Этот показатель может быть получен путем подсчета итоговой цифры графы «Количество дел, томов» в номенклатуре дел. Если эти данные по количеству дел отсутствуют, может быть указано количество дел постоянного срока хранения, заводимых по номенклатуре дел на год.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344"/>
            <a:ext cx="9169400" cy="47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7509" y="3449974"/>
            <a:ext cx="3161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aramond" panose="02020404030301010803" pitchFamily="18" charset="0"/>
              </a:rPr>
              <a:t>Графа 8 «Образуется в год дел»</a:t>
            </a:r>
            <a:endParaRPr lang="ru-R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7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r="45428"/>
          <a:stretch/>
        </p:blipFill>
        <p:spPr bwMode="auto">
          <a:xfrm>
            <a:off x="-26469" y="0"/>
            <a:ext cx="31897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6469" y="0"/>
            <a:ext cx="3189767" cy="1052736"/>
          </a:xfrm>
          <a:prstGeom prst="rect">
            <a:avLst/>
          </a:prstGeom>
          <a:solidFill>
            <a:srgbClr val="33407E"/>
          </a:solidFill>
          <a:ln>
            <a:solidFill>
              <a:srgbClr val="334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6266" y="20320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Кадры</a:t>
            </a:r>
            <a:endParaRPr lang="ru-RU" sz="3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69454" y="5805264"/>
            <a:ext cx="5980702" cy="1052736"/>
          </a:xfrm>
          <a:prstGeom prst="rect">
            <a:avLst/>
          </a:prstGeom>
          <a:solidFill>
            <a:srgbClr val="33407E"/>
          </a:solidFill>
          <a:ln>
            <a:solidFill>
              <a:srgbClr val="334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73805" y="206961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Garamond" panose="02020404030301010803" pitchFamily="18" charset="0"/>
              </a:rPr>
              <a:t>Паспорт должен быть подписан руководителем организации, иметь ссылку на фамилию, инициалы, телефон исполнителя и заверен печатью.</a:t>
            </a:r>
          </a:p>
        </p:txBody>
      </p:sp>
    </p:spTree>
    <p:extLst>
      <p:ext uri="{BB962C8B-B14F-4D97-AF65-F5344CB8AC3E}">
        <p14:creationId xmlns:p14="http://schemas.microsoft.com/office/powerpoint/2010/main" val="17518861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646</Words>
  <Application>Microsoft Office PowerPoint</Application>
  <PresentationFormat>Экран (4:3)</PresentationFormat>
  <Paragraphs>60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Yuri Zakharov</cp:lastModifiedBy>
  <cp:revision>33</cp:revision>
  <dcterms:created xsi:type="dcterms:W3CDTF">2023-09-26T18:44:49Z</dcterms:created>
  <dcterms:modified xsi:type="dcterms:W3CDTF">2023-09-28T14:17:24Z</dcterms:modified>
</cp:coreProperties>
</file>